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84" r:id="rId6"/>
    <p:sldId id="285" r:id="rId7"/>
    <p:sldId id="286" r:id="rId8"/>
    <p:sldId id="292" r:id="rId9"/>
    <p:sldId id="293" r:id="rId10"/>
    <p:sldId id="288" r:id="rId11"/>
    <p:sldId id="287" r:id="rId12"/>
    <p:sldId id="283" r:id="rId13"/>
    <p:sldId id="289" r:id="rId14"/>
    <p:sldId id="290" r:id="rId15"/>
    <p:sldId id="291" r:id="rId16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obrodošli" id="{E75E278A-FF0E-49A4-B170-79828D63BBAD}">
          <p14:sldIdLst>
            <p14:sldId id="256"/>
            <p14:sldId id="284"/>
            <p14:sldId id="285"/>
            <p14:sldId id="286"/>
            <p14:sldId id="292"/>
            <p14:sldId id="293"/>
            <p14:sldId id="288"/>
            <p14:sldId id="287"/>
            <p14:sldId id="283"/>
            <p14:sldId id="289"/>
            <p14:sldId id="290"/>
            <p14:sldId id="291"/>
          </p14:sldIdLst>
        </p14:section>
        <p14:section name="Načrt, preoblikovanje, oznaka, sodelovanje, Pokaži mi" id="{B9B51309-D148-4332-87C2-07BE32FBCA3B}">
          <p14:sldIdLst/>
        </p14:section>
        <p14:section name="Več informacij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v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00"/>
    <a:srgbClr val="D24726"/>
    <a:srgbClr val="404040"/>
    <a:srgbClr val="FF9B45"/>
    <a:srgbClr val="DD462F"/>
    <a:srgbClr val="F8CFB6"/>
    <a:srgbClr val="F8CAB6"/>
    <a:srgbClr val="92392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41" autoAdjust="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A69E16-1F52-4AA6-AFCB-DCB15B753FF3}" type="datetime1">
              <a:rPr lang="sl-SI" smtClean="0"/>
              <a:t>25. 10. 2022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1E3F4-3555-4860-8F2F-B9177F5C94B0}" type="datetime1">
              <a:rPr lang="sl-SI" smtClean="0"/>
              <a:pPr/>
              <a:t>25. 10. 2022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sz="1800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sl-SI" sz="1800" noProof="0" dirty="0"/>
          </a:p>
        </p:txBody>
      </p:sp>
      <p:cxnSp>
        <p:nvCxnSpPr>
          <p:cNvPr id="12" name="Raven povezovalnik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Uredite sloge besedila matrice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Druga raven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Tretja raven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Četrta raven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6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8C7EECF-AF81-4987-B861-043FF1DE2FC2}" type="datetime1">
              <a:rPr lang="sl-SI" noProof="0" smtClean="0"/>
              <a:t>25. 10. 2022</a:t>
            </a:fld>
            <a:endParaRPr lang="sl-SI" noProof="0" dirty="0"/>
          </a:p>
        </p:txBody>
      </p:sp>
      <p:sp>
        <p:nvSpPr>
          <p:cNvPr id="7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8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sz="1800" noProof="0" dirty="0"/>
          </a:p>
        </p:txBody>
      </p:sp>
      <p:sp>
        <p:nvSpPr>
          <p:cNvPr id="10" name="Pravokotnik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sz="1800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7" name="Označba mesta za vsebino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Uredite sloge besedila matrice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Druga raven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Tretja raven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Četrta raven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sl-SI" sz="1800" noProof="0" dirty="0"/>
          </a:p>
        </p:txBody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DCAEE49-5214-4B27-80B3-9CCA4946DFDA}" type="datetime1">
              <a:rPr lang="sl-SI" noProof="0" smtClean="0"/>
              <a:t>25. 10. 2022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cxnSp>
        <p:nvCxnSpPr>
          <p:cNvPr id="8" name="Raven povezovalnik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algn="ctr" rtl="0"/>
            <a:r>
              <a:rPr lang="sl-SI" sz="4800" b="1" dirty="0">
                <a:solidFill>
                  <a:schemeClr val="bg1"/>
                </a:solidFill>
              </a:rPr>
              <a:t>COURSE 2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2200957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endParaRPr lang="sl-SI" sz="2400" b="1" dirty="0">
              <a:solidFill>
                <a:schemeClr val="bg1"/>
              </a:solidFill>
              <a:latin typeface="+mj-lt"/>
            </a:endParaRPr>
          </a:p>
          <a:p>
            <a:pPr marL="0" indent="0" algn="ctr" rtl="0">
              <a:buNone/>
            </a:pPr>
            <a:r>
              <a:rPr lang="sl-SI" sz="2400" b="1" dirty="0">
                <a:solidFill>
                  <a:schemeClr val="bg1"/>
                </a:solidFill>
                <a:latin typeface="+mj-lt"/>
              </a:rPr>
              <a:t>TOPIC: CULTURE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76BE2A-375B-45DF-959B-4976909A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072821-FD66-45E1-85CB-099C77A16C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l-SI" dirty="0"/>
              <a:t>  </a:t>
            </a:r>
            <a:r>
              <a:rPr lang="sl-SI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1E71CFA-CDC1-4456-BED9-46FD6ED0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4" y="173454"/>
            <a:ext cx="10937172" cy="6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DC1548-1507-422C-B8E7-A7B302AD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787153" cy="640080"/>
          </a:xfrm>
        </p:spPr>
        <p:txBody>
          <a:bodyPr>
            <a:normAutofit fontScale="90000"/>
          </a:bodyPr>
          <a:lstStyle/>
          <a:p>
            <a:pPr algn="ctr"/>
            <a:br>
              <a:rPr lang="sl-SI" dirty="0"/>
            </a:br>
            <a:r>
              <a:rPr lang="en-US" sz="2700" b="1" dirty="0"/>
              <a:t>Introducing Content: What is culture and possibly the different cultural categories. </a:t>
            </a:r>
            <a:endParaRPr lang="sl-SI" sz="2700" b="1" dirty="0"/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63B08C78-E3A3-41FC-AC23-8CC1CCAB984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97866750"/>
              </p:ext>
            </p:extLst>
          </p:nvPr>
        </p:nvGraphicFramePr>
        <p:xfrm>
          <a:off x="745330" y="1367988"/>
          <a:ext cx="1070134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268">
                  <a:extLst>
                    <a:ext uri="{9D8B030D-6E8A-4147-A177-3AD203B41FA5}">
                      <a16:colId xmlns:a16="http://schemas.microsoft.com/office/drawing/2014/main" val="613814160"/>
                    </a:ext>
                  </a:extLst>
                </a:gridCol>
                <a:gridCol w="2140268">
                  <a:extLst>
                    <a:ext uri="{9D8B030D-6E8A-4147-A177-3AD203B41FA5}">
                      <a16:colId xmlns:a16="http://schemas.microsoft.com/office/drawing/2014/main" val="2272028690"/>
                    </a:ext>
                  </a:extLst>
                </a:gridCol>
                <a:gridCol w="2140268">
                  <a:extLst>
                    <a:ext uri="{9D8B030D-6E8A-4147-A177-3AD203B41FA5}">
                      <a16:colId xmlns:a16="http://schemas.microsoft.com/office/drawing/2014/main" val="2499911866"/>
                    </a:ext>
                  </a:extLst>
                </a:gridCol>
                <a:gridCol w="2140268">
                  <a:extLst>
                    <a:ext uri="{9D8B030D-6E8A-4147-A177-3AD203B41FA5}">
                      <a16:colId xmlns:a16="http://schemas.microsoft.com/office/drawing/2014/main" val="3458596700"/>
                    </a:ext>
                  </a:extLst>
                </a:gridCol>
                <a:gridCol w="2140268">
                  <a:extLst>
                    <a:ext uri="{9D8B030D-6E8A-4147-A177-3AD203B41FA5}">
                      <a16:colId xmlns:a16="http://schemas.microsoft.com/office/drawing/2014/main" val="2672888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ME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HOME AND FAMILY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CITY AND LOCAL AREAS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NATION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REGION AND CONTINET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5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WHO AM I?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Picture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Favorite food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Favorite things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Interest/ hobby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Taste in Music</a:t>
                      </a:r>
                    </a:p>
                    <a:p>
                      <a:endParaRPr lang="sl-SI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Picture of your home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 </a:t>
                      </a:r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Common interests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Interests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Traditions</a:t>
                      </a:r>
                      <a:r>
                        <a:rPr lang="sl-SI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lvl="1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holidays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 </a:t>
                      </a: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Song</a:t>
                      </a: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Dates </a:t>
                      </a:r>
                    </a:p>
                    <a:p>
                      <a:endParaRPr lang="sl-SI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Sports clubs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Buildings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Surroundings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Places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Municipality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 organizations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Politics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History</a:t>
                      </a:r>
                    </a:p>
                    <a:p>
                      <a:endParaRPr lang="sl-SI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Flag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Politics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Common traditions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Sports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- drink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History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Anthem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Religion</a:t>
                      </a:r>
                      <a:r>
                        <a:rPr lang="sl-SI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and your nation</a:t>
                      </a:r>
                      <a:endParaRPr lang="sl-SI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  <a:r>
                        <a:rPr lang="sl-SI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1"/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 and the nation</a:t>
                      </a:r>
                    </a:p>
                    <a:p>
                      <a:endParaRPr lang="sl-SI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Conventions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Nato </a:t>
                      </a:r>
                    </a:p>
                    <a:p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</a:p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Politics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Combined</a:t>
                      </a:r>
                      <a:r>
                        <a:rPr lang="da-DK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nations </a:t>
                      </a: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History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 Government</a:t>
                      </a:r>
                    </a:p>
                    <a:p>
                      <a:endParaRPr lang="sl-SI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35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6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BEA9A-1F1B-4E4D-B5D4-AC4B5EC6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13655" cy="640080"/>
          </a:xfrm>
        </p:spPr>
        <p:txBody>
          <a:bodyPr/>
          <a:lstStyle/>
          <a:p>
            <a:pPr algn="ctr"/>
            <a:r>
              <a:rPr lang="sl-SI" b="1" dirty="0"/>
              <a:t>DISCUSSION THROUGH PLAY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5881FE9-A7E2-49D8-B63E-39DFC350D9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0936643" cy="3977640"/>
          </a:xfrm>
        </p:spPr>
        <p:txBody>
          <a:bodyPr/>
          <a:lstStyle/>
          <a:p>
            <a:r>
              <a:rPr lang="en-US" sz="2400" dirty="0"/>
              <a:t>First they have to make their dart board and fill it in.</a:t>
            </a:r>
            <a:endParaRPr lang="sl-SI" sz="2400" dirty="0"/>
          </a:p>
          <a:p>
            <a:r>
              <a:rPr lang="en-US" sz="2400" dirty="0"/>
              <a:t>When they do, we will play and have a discussion in class.</a:t>
            </a:r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619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91AB07-D7EE-4833-8CB2-AD731347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812320" cy="640080"/>
          </a:xfrm>
        </p:spPr>
        <p:txBody>
          <a:bodyPr/>
          <a:lstStyle/>
          <a:p>
            <a:pPr algn="ctr"/>
            <a:r>
              <a:rPr lang="en-US" b="1" dirty="0"/>
              <a:t>What does the word culture mean to you</a:t>
            </a:r>
            <a:r>
              <a:rPr lang="sl-SI" b="1" dirty="0"/>
              <a:t>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FBF570A-DC2B-4E00-BC32-D829FC1D95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10911476" cy="3977640"/>
          </a:xfrm>
        </p:spPr>
        <p:txBody>
          <a:bodyPr>
            <a:normAutofit/>
          </a:bodyPr>
          <a:lstStyle/>
          <a:p>
            <a:pPr marL="171450" indent="-171450" algn="just">
              <a:buFontTx/>
              <a:buChar char="-"/>
            </a:pPr>
            <a:r>
              <a:rPr lang="en-US" sz="1800" dirty="0"/>
              <a:t>Students have 5 minutes to write down what culture means to them - brain storming</a:t>
            </a:r>
            <a:r>
              <a:rPr lang="sl-SI" sz="1800" dirty="0"/>
              <a:t>.</a:t>
            </a:r>
          </a:p>
          <a:p>
            <a:pPr marL="171450" indent="-171450" algn="just">
              <a:buFontTx/>
              <a:buChar char="-"/>
            </a:pPr>
            <a:r>
              <a:rPr lang="sl-SI" sz="1800" b="1" dirty="0"/>
              <a:t>RESULTS</a:t>
            </a:r>
            <a:r>
              <a:rPr lang="sl-SI" sz="1800" dirty="0"/>
              <a:t>: </a:t>
            </a:r>
            <a:r>
              <a:rPr lang="sl-SI" sz="1800" dirty="0" err="1"/>
              <a:t>art</a:t>
            </a:r>
            <a:r>
              <a:rPr lang="sl-SI" sz="1800" dirty="0"/>
              <a:t>, science, </a:t>
            </a:r>
            <a:r>
              <a:rPr lang="sl-SI" sz="1800" dirty="0" err="1"/>
              <a:t>behaviour</a:t>
            </a:r>
            <a:r>
              <a:rPr lang="sl-SI" sz="1800" dirty="0"/>
              <a:t>, </a:t>
            </a:r>
            <a:r>
              <a:rPr lang="sl-SI" sz="1800" dirty="0" err="1"/>
              <a:t>customs</a:t>
            </a:r>
            <a:r>
              <a:rPr lang="sl-SI" sz="1800" dirty="0"/>
              <a:t>, </a:t>
            </a:r>
            <a:r>
              <a:rPr lang="sl-SI" sz="1800" dirty="0" err="1"/>
              <a:t>traditions</a:t>
            </a:r>
            <a:r>
              <a:rPr lang="sl-SI" sz="1800" dirty="0"/>
              <a:t>, </a:t>
            </a:r>
            <a:r>
              <a:rPr lang="sl-SI" sz="1800" dirty="0" err="1"/>
              <a:t>heritage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civilisation</a:t>
            </a:r>
            <a:r>
              <a:rPr lang="sl-SI" sz="1800" dirty="0"/>
              <a:t>, </a:t>
            </a:r>
            <a:r>
              <a:rPr lang="sl-SI" sz="1800" dirty="0" err="1"/>
              <a:t>religion</a:t>
            </a:r>
            <a:r>
              <a:rPr lang="sl-SI" sz="1800" dirty="0"/>
              <a:t>, </a:t>
            </a:r>
            <a:r>
              <a:rPr lang="sl-SI" sz="1800" dirty="0" err="1"/>
              <a:t>national</a:t>
            </a:r>
            <a:r>
              <a:rPr lang="sl-SI" sz="1800" dirty="0"/>
              <a:t> </a:t>
            </a:r>
            <a:r>
              <a:rPr lang="sl-SI" sz="1800" dirty="0" err="1"/>
              <a:t>symbols</a:t>
            </a:r>
            <a:r>
              <a:rPr lang="sl-SI" sz="1800" dirty="0"/>
              <a:t>, </a:t>
            </a:r>
            <a:r>
              <a:rPr lang="sl-SI" sz="1800" dirty="0" err="1"/>
              <a:t>events</a:t>
            </a:r>
            <a:r>
              <a:rPr lang="sl-SI" sz="1800" dirty="0"/>
              <a:t>, </a:t>
            </a:r>
            <a:r>
              <a:rPr lang="sl-SI" sz="1800" dirty="0" err="1"/>
              <a:t>national</a:t>
            </a:r>
            <a:r>
              <a:rPr lang="sl-SI" sz="1800" dirty="0"/>
              <a:t> </a:t>
            </a:r>
            <a:r>
              <a:rPr lang="sl-SI" sz="1800" dirty="0" err="1"/>
              <a:t>language</a:t>
            </a:r>
            <a:r>
              <a:rPr lang="sl-SI" sz="1800" dirty="0"/>
              <a:t>, literature ...</a:t>
            </a:r>
          </a:p>
          <a:p>
            <a:pPr marL="171450" indent="-171450" algn="just">
              <a:buFontTx/>
              <a:buChar char="-"/>
            </a:pPr>
            <a:r>
              <a:rPr lang="sl-SI" sz="1800" b="1" dirty="0"/>
              <a:t>DISCUSSION</a:t>
            </a:r>
            <a:r>
              <a:rPr lang="sl-SI" sz="1800" dirty="0"/>
              <a:t>:</a:t>
            </a:r>
            <a:r>
              <a:rPr lang="en-US" sz="1800" dirty="0"/>
              <a:t> some students were convinced that they were wrong, but I told them that this is all culture, because culture is a very broad term. 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47117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5013AC-9D9F-4507-99BA-0F3A4A4C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95" y="548724"/>
            <a:ext cx="11164657" cy="64008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</a:t>
            </a:r>
            <a:r>
              <a:rPr lang="sl-SI" b="1" dirty="0" err="1"/>
              <a:t>connection</a:t>
            </a:r>
            <a:r>
              <a:rPr lang="en-US" b="1" dirty="0"/>
              <a:t> between culture and literature and language</a:t>
            </a:r>
            <a:endParaRPr lang="sl-SI" b="1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E540AB7-A84B-4C59-AD7C-20CC678BD5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7"/>
            <a:ext cx="11020533" cy="4478631"/>
          </a:xfrm>
        </p:spPr>
        <p:txBody>
          <a:bodyPr>
            <a:normAutofit fontScale="92500" lnSpcReduction="10000"/>
          </a:bodyPr>
          <a:lstStyle/>
          <a:p>
            <a:r>
              <a:rPr lang="sl-SI" sz="2000" dirty="0" err="1"/>
              <a:t>My</a:t>
            </a:r>
            <a:r>
              <a:rPr lang="en-US" sz="2000" dirty="0"/>
              <a:t> learning objectives from the curriculum for the course that is meaningful for the class.  </a:t>
            </a:r>
            <a:endParaRPr lang="sl-SI" sz="2000" dirty="0"/>
          </a:p>
          <a:p>
            <a:pPr algn="just"/>
            <a:r>
              <a:rPr lang="sl-SI" sz="2000" b="1" dirty="0"/>
              <a:t>RESULTS</a:t>
            </a:r>
            <a:r>
              <a:rPr lang="sl-SI" sz="2000" dirty="0"/>
              <a:t>: </a:t>
            </a:r>
            <a:r>
              <a:rPr lang="sl-SI" sz="2000" dirty="0" err="1"/>
              <a:t>art</a:t>
            </a:r>
            <a:r>
              <a:rPr lang="sl-SI" sz="2000" dirty="0"/>
              <a:t>, science, </a:t>
            </a:r>
            <a:r>
              <a:rPr lang="sl-SI" sz="2000" dirty="0" err="1"/>
              <a:t>behaviour</a:t>
            </a:r>
            <a:r>
              <a:rPr lang="sl-SI" sz="2000" dirty="0"/>
              <a:t>, </a:t>
            </a:r>
            <a:r>
              <a:rPr lang="sl-SI" sz="2000" dirty="0" err="1"/>
              <a:t>customs</a:t>
            </a:r>
            <a:r>
              <a:rPr lang="sl-SI" sz="2000" dirty="0"/>
              <a:t>, </a:t>
            </a:r>
            <a:r>
              <a:rPr lang="sl-SI" sz="2000" dirty="0" err="1"/>
              <a:t>traditions</a:t>
            </a:r>
            <a:r>
              <a:rPr lang="sl-SI" sz="2000" dirty="0"/>
              <a:t>,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heritage</a:t>
            </a:r>
            <a:r>
              <a:rPr lang="sl-SI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sl-SI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civilisation</a:t>
            </a:r>
            <a:r>
              <a:rPr lang="sl-SI" sz="2000" dirty="0"/>
              <a:t>,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religion</a:t>
            </a:r>
            <a:r>
              <a:rPr lang="sl-SI" sz="2000" dirty="0"/>
              <a:t>, </a:t>
            </a:r>
            <a:r>
              <a:rPr lang="sl-SI" sz="2000" dirty="0" err="1"/>
              <a:t>national</a:t>
            </a:r>
            <a:r>
              <a:rPr lang="sl-SI" sz="2000" dirty="0"/>
              <a:t> </a:t>
            </a:r>
            <a:r>
              <a:rPr lang="sl-SI" sz="2000" dirty="0" err="1"/>
              <a:t>symbols</a:t>
            </a:r>
            <a:r>
              <a:rPr lang="sl-SI" sz="2000" dirty="0"/>
              <a:t>, </a:t>
            </a:r>
            <a:r>
              <a:rPr lang="sl-SI" sz="2000" dirty="0" err="1"/>
              <a:t>events</a:t>
            </a:r>
            <a:r>
              <a:rPr lang="sl-SI" sz="2000" dirty="0"/>
              <a:t>, </a:t>
            </a:r>
            <a:r>
              <a:rPr lang="sl-SI" sz="2000" dirty="0" err="1"/>
              <a:t>traditions</a:t>
            </a:r>
            <a:r>
              <a:rPr lang="sl-SI" sz="2000" dirty="0"/>
              <a:t>,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national</a:t>
            </a:r>
            <a:r>
              <a:rPr lang="sl-SI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l-SI" sz="20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language</a:t>
            </a:r>
            <a:r>
              <a:rPr lang="sl-SI" sz="2000" dirty="0"/>
              <a:t>, </a:t>
            </a:r>
            <a:r>
              <a:rPr lang="sl-SI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literature </a:t>
            </a:r>
            <a:r>
              <a:rPr lang="sl-SI" sz="2000" dirty="0"/>
              <a:t>...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algn="ctr"/>
            <a:r>
              <a:rPr lang="sl-SI" sz="2200" b="1" dirty="0">
                <a:solidFill>
                  <a:srgbClr val="FF0000"/>
                </a:solidFill>
              </a:rPr>
              <a:t>O</a:t>
            </a:r>
            <a:r>
              <a:rPr lang="en-US" sz="2200" b="1" dirty="0">
                <a:solidFill>
                  <a:srgbClr val="FF0000"/>
                </a:solidFill>
              </a:rPr>
              <a:t>UR GOAL</a:t>
            </a:r>
            <a:r>
              <a:rPr lang="en-US" sz="2400" dirty="0"/>
              <a:t>: to connect these four terms together in our research on the birth of Slovenian literature and language</a:t>
            </a:r>
            <a:r>
              <a:rPr lang="sl-SI" sz="2400" dirty="0"/>
              <a:t>.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C432FE9D-7CC9-4E9C-B11E-C6720D913224}"/>
              </a:ext>
            </a:extLst>
          </p:cNvPr>
          <p:cNvCxnSpPr>
            <a:cxnSpLocks/>
          </p:cNvCxnSpPr>
          <p:nvPr/>
        </p:nvCxnSpPr>
        <p:spPr>
          <a:xfrm flipH="1">
            <a:off x="7306813" y="2751589"/>
            <a:ext cx="657990" cy="1661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E93E8427-E01C-446A-B85A-C0F6D027F909}"/>
              </a:ext>
            </a:extLst>
          </p:cNvPr>
          <p:cNvCxnSpPr>
            <a:cxnSpLocks/>
          </p:cNvCxnSpPr>
          <p:nvPr/>
        </p:nvCxnSpPr>
        <p:spPr>
          <a:xfrm flipH="1">
            <a:off x="9169167" y="2642532"/>
            <a:ext cx="708869" cy="1866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20B20A96-AE9B-4A2F-8F16-752FB5F07FCC}"/>
              </a:ext>
            </a:extLst>
          </p:cNvPr>
          <p:cNvCxnSpPr>
            <a:cxnSpLocks/>
          </p:cNvCxnSpPr>
          <p:nvPr/>
        </p:nvCxnSpPr>
        <p:spPr>
          <a:xfrm flipH="1">
            <a:off x="4588778" y="3246539"/>
            <a:ext cx="243281" cy="1166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39450491-A296-4F7A-B685-3778D616E556}"/>
              </a:ext>
            </a:extLst>
          </p:cNvPr>
          <p:cNvCxnSpPr>
            <a:cxnSpLocks/>
          </p:cNvCxnSpPr>
          <p:nvPr/>
        </p:nvCxnSpPr>
        <p:spPr>
          <a:xfrm flipH="1">
            <a:off x="5696126" y="3020037"/>
            <a:ext cx="340297" cy="1489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87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442ED4-26B8-400A-A23A-D56D2818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38822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esearching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learning about the birth of Slovenian language and literature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1D9B71A-A4DF-4DAE-A654-11333C2E22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0936643" cy="3977640"/>
          </a:xfrm>
        </p:spPr>
        <p:txBody>
          <a:bodyPr>
            <a:noAutofit/>
          </a:bodyPr>
          <a:lstStyle/>
          <a:p>
            <a:r>
              <a:rPr lang="en-US" sz="1800" dirty="0"/>
              <a:t>We </a:t>
            </a:r>
            <a:r>
              <a:rPr lang="sl-SI" sz="1800" dirty="0" err="1"/>
              <a:t>have</a:t>
            </a:r>
            <a:r>
              <a:rPr lang="sl-SI" sz="1800" dirty="0"/>
              <a:t> </a:t>
            </a:r>
            <a:r>
              <a:rPr lang="sl-SI" sz="1800" dirty="0" err="1"/>
              <a:t>started</a:t>
            </a:r>
            <a:r>
              <a:rPr lang="en-US" sz="1800" dirty="0"/>
              <a:t> to learn about the beginnings of Slovenian literature and language. This happened in the 9th century.</a:t>
            </a:r>
          </a:p>
          <a:p>
            <a:r>
              <a:rPr lang="en-US" sz="1800" dirty="0"/>
              <a:t>During the Middle Ages, the language evolved and changed. We </a:t>
            </a:r>
            <a:r>
              <a:rPr lang="sl-SI" sz="1800" dirty="0" err="1"/>
              <a:t>started</a:t>
            </a:r>
            <a:r>
              <a:rPr lang="en-US" sz="1800" dirty="0"/>
              <a:t> </a:t>
            </a:r>
            <a:r>
              <a:rPr lang="sl-SI" sz="1800" dirty="0"/>
              <a:t>to </a:t>
            </a:r>
            <a:r>
              <a:rPr lang="en-US" sz="1800" dirty="0"/>
              <a:t>learn about this by researching and reading religious texts, because we had no other non-religious texts.</a:t>
            </a:r>
          </a:p>
          <a:p>
            <a:r>
              <a:rPr lang="en-US" sz="1800" dirty="0"/>
              <a:t>The greatest progress in our language came in the 16th century, when we got the first Slovenian printed book and, with it, the Slovenian language. This was done by </a:t>
            </a:r>
            <a:r>
              <a:rPr lang="en-US" sz="1800" dirty="0" err="1"/>
              <a:t>Primož</a:t>
            </a:r>
            <a:r>
              <a:rPr lang="en-US" sz="1800" dirty="0"/>
              <a:t> </a:t>
            </a:r>
            <a:r>
              <a:rPr lang="en-US" sz="1800" dirty="0" err="1"/>
              <a:t>Trubar</a:t>
            </a:r>
            <a:r>
              <a:rPr lang="en-US" sz="1800" dirty="0"/>
              <a:t>, who united the different dialects into one language. </a:t>
            </a:r>
          </a:p>
          <a:p>
            <a:r>
              <a:rPr lang="en-US" sz="1800" dirty="0"/>
              <a:t>And most importantly - with the birth of the Slovene language, we also get the beginning of Slovene literature. The credit for this goes to the priests and the monasteries.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34171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89275A-9746-4B15-B275-4CC39B72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72378" cy="640080"/>
          </a:xfrm>
        </p:spPr>
        <p:txBody>
          <a:bodyPr/>
          <a:lstStyle/>
          <a:p>
            <a:r>
              <a:rPr lang="sl-SI" dirty="0"/>
              <a:t>Minorite </a:t>
            </a:r>
            <a:r>
              <a:rPr lang="sl-SI" dirty="0" err="1"/>
              <a:t>monastery</a:t>
            </a:r>
            <a:r>
              <a:rPr lang="sl-SI" dirty="0"/>
              <a:t> Ptuj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6EC84EB-4AB9-42E5-A227-2744281C81F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77269" y="1524495"/>
            <a:ext cx="2207965" cy="29439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0520E5-175E-4643-9B2B-A4C380FC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37" y="197543"/>
            <a:ext cx="2356257" cy="31416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A3C65AA-A1CB-4112-A26A-26756B1AD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110" y="275235"/>
            <a:ext cx="2356258" cy="314167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D54247-DA39-489D-8635-93CF0F80F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599" y="3636551"/>
            <a:ext cx="2356258" cy="314167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94CD1E1-2C3D-4D8B-97A0-CB3185BD4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995" y="2996471"/>
            <a:ext cx="2356258" cy="31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AFFABD-AF9A-4F13-B110-013F3DBC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493538" cy="640080"/>
          </a:xfrm>
        </p:spPr>
        <p:txBody>
          <a:bodyPr/>
          <a:lstStyle/>
          <a:p>
            <a:r>
              <a:rPr lang="sl-SI" dirty="0" err="1"/>
              <a:t>Dominikan</a:t>
            </a:r>
            <a:r>
              <a:rPr lang="sl-SI" dirty="0"/>
              <a:t> </a:t>
            </a:r>
            <a:r>
              <a:rPr lang="sl-SI" dirty="0" err="1"/>
              <a:t>monarstery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0B988C-7580-4981-91C3-A93BF168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81" y="309175"/>
            <a:ext cx="4276210" cy="281717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AE94492-B54E-4F02-A6AF-07DCD7DA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7" y="1331184"/>
            <a:ext cx="3553379" cy="2359666"/>
          </a:xfrm>
          <a:prstGeom prst="rect">
            <a:avLst/>
          </a:prstGeom>
        </p:spPr>
      </p:pic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9AA940F8-855D-4A0F-A1EB-547B8358CC2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858566" y="4227513"/>
            <a:ext cx="1778793" cy="1185862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7CDE771-FD93-487F-B5ED-3B72C637D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" y="3997899"/>
            <a:ext cx="4075310" cy="271982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6862166-4096-4D67-BB44-BB61719B4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222" y="3731649"/>
            <a:ext cx="4399142" cy="29392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898B9E2-AB25-472E-B81C-538288D41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2062" y="3333562"/>
            <a:ext cx="2338122" cy="297376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AFA910E-DC6B-40F5-9626-141818152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096" y="726272"/>
            <a:ext cx="3132939" cy="20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5852B-22D7-49D4-BF6F-75358CC7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896210" cy="640080"/>
          </a:xfrm>
        </p:spPr>
        <p:txBody>
          <a:bodyPr/>
          <a:lstStyle/>
          <a:p>
            <a:pPr algn="ctr"/>
            <a:r>
              <a:rPr lang="sl-SI" b="1" dirty="0"/>
              <a:t>PREPARING THE KAHOOT GAME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6A18DCC-C901-4F31-9067-D4CB8F69C85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 rot="5400000">
            <a:off x="6883455" y="1623565"/>
            <a:ext cx="4856645" cy="4580388"/>
          </a:xfr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A64F24CE-B761-4DDF-9D37-44221366133A}"/>
              </a:ext>
            </a:extLst>
          </p:cNvPr>
          <p:cNvSpPr/>
          <p:nvPr/>
        </p:nvSpPr>
        <p:spPr>
          <a:xfrm>
            <a:off x="304800" y="44955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For me as a teacher, this was the best part, because they were learning, repeating, being creative, everyone was working together, looking through books, notebooks, the internet, etc.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F8323FE6-79AD-4559-9032-6F1DA7D036EC}"/>
              </a:ext>
            </a:extLst>
          </p:cNvPr>
          <p:cNvSpPr/>
          <p:nvPr/>
        </p:nvSpPr>
        <p:spPr>
          <a:xfrm>
            <a:off x="405468" y="14391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First, they worked in groups or pairs to come up with interesting questions and four possible answers for each question.</a:t>
            </a:r>
            <a:endParaRPr lang="sl-SI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4DF112C0-C24D-4F14-9E7D-C2C38E852463}"/>
              </a:ext>
            </a:extLst>
          </p:cNvPr>
          <p:cNvSpPr/>
          <p:nvPr/>
        </p:nvSpPr>
        <p:spPr>
          <a:xfrm>
            <a:off x="304800" y="252867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Each group or pair was asked to come up with 3 questions and answers.</a:t>
            </a:r>
            <a:endParaRPr lang="sl-SI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These questions were then given to me for review and if any question was repeated, I removed it. Then we assigned two students to make the game.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107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85B1B-96AF-4E3A-8062-5ABC0D07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226503"/>
            <a:ext cx="10988488" cy="861633"/>
          </a:xfrm>
        </p:spPr>
        <p:txBody>
          <a:bodyPr>
            <a:normAutofit fontScale="90000"/>
          </a:bodyPr>
          <a:lstStyle/>
          <a:p>
            <a:pPr algn="ctr"/>
            <a:br>
              <a:rPr lang="sl-SI" dirty="0"/>
            </a:br>
            <a:br>
              <a:rPr lang="sl-SI" dirty="0"/>
            </a:br>
            <a:r>
              <a:rPr lang="en-US" dirty="0"/>
              <a:t>Introduce the location based activity 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DEE2C7-4B99-4EA6-B07F-769BE94CA7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10911476" cy="3977640"/>
          </a:xfrm>
        </p:spPr>
        <p:txBody>
          <a:bodyPr>
            <a:normAutofit/>
          </a:bodyPr>
          <a:lstStyle/>
          <a:p>
            <a:r>
              <a:rPr lang="en-US" sz="2400" dirty="0"/>
              <a:t>Prepare the location based activity in a relevant app – </a:t>
            </a:r>
            <a:r>
              <a:rPr lang="en-US" sz="2400" dirty="0" err="1"/>
              <a:t>TurfHunt</a:t>
            </a:r>
            <a:r>
              <a:rPr lang="en-US" sz="2400" dirty="0"/>
              <a:t>/ </a:t>
            </a:r>
            <a:r>
              <a:rPr lang="en-US" sz="2400" dirty="0" err="1"/>
              <a:t>Locatify</a:t>
            </a:r>
            <a:r>
              <a:rPr lang="en-US" sz="2400" dirty="0"/>
              <a:t>, Find2Learn, </a:t>
            </a:r>
            <a:r>
              <a:rPr lang="en-US" sz="2400" dirty="0" err="1"/>
              <a:t>TeachOUT</a:t>
            </a:r>
            <a:r>
              <a:rPr lang="en-US" sz="2400" dirty="0"/>
              <a:t> </a:t>
            </a:r>
            <a:r>
              <a:rPr lang="sl-SI" sz="2400"/>
              <a:t>..</a:t>
            </a:r>
            <a:r>
              <a:rPr lang="en-US" sz="2400"/>
              <a:t>.</a:t>
            </a:r>
            <a:endParaRPr lang="sl-SI" sz="2400" dirty="0"/>
          </a:p>
          <a:p>
            <a:r>
              <a:rPr lang="en-US" sz="2400" dirty="0"/>
              <a:t>Here we will focus on medieval buildings, especially monasteries and their parts, </a:t>
            </a:r>
            <a:r>
              <a:rPr lang="sl-SI" sz="2400" dirty="0" err="1"/>
              <a:t>because</a:t>
            </a:r>
            <a:r>
              <a:rPr lang="en-US" sz="2400" dirty="0"/>
              <a:t> monasteries were </a:t>
            </a:r>
            <a:r>
              <a:rPr lang="en-US" sz="2400" dirty="0" err="1"/>
              <a:t>centres</a:t>
            </a:r>
            <a:r>
              <a:rPr lang="en-US" sz="2400" dirty="0"/>
              <a:t> of culture, education, meeting, health resorts, hospitals, etc. </a:t>
            </a:r>
            <a:endParaRPr lang="sl-SI" sz="2400" dirty="0"/>
          </a:p>
          <a:p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83517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AB6948-EFFA-4E25-BCF6-9556AC5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55677"/>
            <a:ext cx="10946542" cy="956345"/>
          </a:xfrm>
        </p:spPr>
        <p:txBody>
          <a:bodyPr/>
          <a:lstStyle/>
          <a:p>
            <a:pPr algn="ctr"/>
            <a:r>
              <a:rPr lang="sl-SI" b="1" dirty="0"/>
              <a:t>CULTURAL DART BOARD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08651F-1C4D-43F3-B1E1-7E10A32566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495" y="2560320"/>
            <a:ext cx="11087645" cy="3977640"/>
          </a:xfrm>
        </p:spPr>
        <p:txBody>
          <a:bodyPr>
            <a:normAutofit/>
          </a:bodyPr>
          <a:lstStyle/>
          <a:p>
            <a:pPr algn="ctr" fontAlgn="base"/>
            <a:r>
              <a:rPr lang="en-US" b="1" dirty="0"/>
              <a:t>Introducing the ”Cultural Dart board”  </a:t>
            </a:r>
          </a:p>
          <a:p>
            <a:pPr algn="ctr" fontAlgn="base"/>
            <a:r>
              <a:rPr lang="en-US" b="1" dirty="0"/>
              <a:t> </a:t>
            </a:r>
          </a:p>
          <a:p>
            <a:pPr algn="ctr" fontAlgn="base"/>
            <a:r>
              <a:rPr lang="en-US" b="1" dirty="0"/>
              <a:t>What is culture and possibly the different cultural categories. </a:t>
            </a:r>
          </a:p>
          <a:p>
            <a:pPr fontAlgn="base"/>
            <a:r>
              <a:rPr lang="en-US" dirty="0"/>
              <a:t>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86425787"/>
      </p:ext>
    </p:extLst>
  </p:cSld>
  <p:clrMapOvr>
    <a:masterClrMapping/>
  </p:clrMapOvr>
</p:sld>
</file>

<file path=ppt/theme/theme1.xml><?xml version="1.0" encoding="utf-8"?>
<a:theme xmlns:a="http://schemas.openxmlformats.org/drawingml/2006/main" name="Dobrodošl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57_TF10001108.potx" id="{1D88BA61-C4A0-4FA4-A11D-3799DF1A4490}" vid="{A6BB9912-743C-467C-9A90-BBBA1307F40E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8d7a046-b578-4ff1-839e-1c8a6e4090ab" xsi:nil="true"/>
    <lcf76f155ced4ddcb4097134ff3c332f xmlns="38d7a046-b578-4ff1-839e-1c8a6e4090ab">
      <Terms xmlns="http://schemas.microsoft.com/office/infopath/2007/PartnerControls"/>
    </lcf76f155ced4ddcb4097134ff3c332f>
    <TaxCatchAll xmlns="f96de9d6-f44f-4c01-a854-f0d0f1898d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1FD3D762B9534FB1DA89079ADA6B71" ma:contentTypeVersion="16" ma:contentTypeDescription="Opret et nyt dokument." ma:contentTypeScope="" ma:versionID="d13b15123bf840080a9dd0d53b683a1a">
  <xsd:schema xmlns:xsd="http://www.w3.org/2001/XMLSchema" xmlns:xs="http://www.w3.org/2001/XMLSchema" xmlns:p="http://schemas.microsoft.com/office/2006/metadata/properties" xmlns:ns2="38d7a046-b578-4ff1-839e-1c8a6e4090ab" xmlns:ns3="f96de9d6-f44f-4c01-a854-f0d0f1898db9" targetNamespace="http://schemas.microsoft.com/office/2006/metadata/properties" ma:root="true" ma:fieldsID="f12b660c772715feaead9c0d1fd3c76e" ns2:_="" ns3:_="">
    <xsd:import namespace="38d7a046-b578-4ff1-839e-1c8a6e4090ab"/>
    <xsd:import namespace="f96de9d6-f44f-4c01-a854-f0d0f1898d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7a046-b578-4ff1-839e-1c8a6e409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9932ebc-6c96-438a-bf45-1f60da7534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de9d6-f44f-4c01-a854-f0d0f1898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dddecc-364c-4579-8ccd-96c213ba3a4c}" ma:internalName="TaxCatchAll" ma:showField="CatchAllData" ma:web="f96de9d6-f44f-4c01-a854-f0d0f1898d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0072C5-DDE0-4258-BA7A-4D4B80DFA632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16c05727-aa75-4e4a-9b5f-8a80a1165891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0ED4DD0-351E-43CC-A007-4DCD4B6220C1}"/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Dobrodošli v PowerPointu</Template>
  <TotalTime>0</TotalTime>
  <Words>673</Words>
  <Application>Microsoft Office PowerPoint</Application>
  <PresentationFormat>Širokozaslonsko</PresentationFormat>
  <Paragraphs>94</Paragraphs>
  <Slides>12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Times New Roman</vt:lpstr>
      <vt:lpstr>Dobrodošlica</vt:lpstr>
      <vt:lpstr>COURSE 2</vt:lpstr>
      <vt:lpstr>What does the word culture mean to you?</vt:lpstr>
      <vt:lpstr>The connection between culture and literature and language</vt:lpstr>
      <vt:lpstr>Researching and learning about the birth of Slovenian language and literature</vt:lpstr>
      <vt:lpstr>Minorite monastery Ptuj</vt:lpstr>
      <vt:lpstr>Dominikan monarstery</vt:lpstr>
      <vt:lpstr>PREPARING THE KAHOOT GAME</vt:lpstr>
      <vt:lpstr>  Introduce the location based activity </vt:lpstr>
      <vt:lpstr>CULTURAL DART BOARD</vt:lpstr>
      <vt:lpstr>PowerPointova predstavitev</vt:lpstr>
      <vt:lpstr> Introducing Content: What is culture and possibly the different cultural categories. </vt:lpstr>
      <vt:lpstr>DISCUSSION THROUGH 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2022-10-23T07:46:26Z</dcterms:created>
  <dcterms:modified xsi:type="dcterms:W3CDTF">2022-10-25T13:48:55Z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0x0101007C1FD3D762B9534FB1DA89079ADA6B71</vt:lpwstr>
  </property>
</Properties>
</file>